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  <p:embeddedFont>
      <p:font typeface="Manrop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380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613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Flight and Passenger Management System: A Comprehensive Technical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11980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Three-Tier Architecture Implementation for Airline Booking Operations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645306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Version 1.0.0 | January 9, 2026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754499"/>
            <a:ext cx="8507016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Confirmation &amp; Check-In Process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0094" y="1852851"/>
            <a:ext cx="21431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0094" y="2186702"/>
            <a:ext cx="4409956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50094" y="2354818"/>
            <a:ext cx="421790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Booking Confirmation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0094" y="2903934"/>
            <a:ext cx="4409956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unique Passenger Name Record (PNR) is generated upon successful reservation, serving as the primary identifier for managing booking details and critical for subsequent travel stages.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74362" y="1852851"/>
            <a:ext cx="21431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374362" y="2186702"/>
            <a:ext cx="4409956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374362" y="2354818"/>
            <a:ext cx="32836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Boarding Pass Generation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74362" y="2903934"/>
            <a:ext cx="4409956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Passengers receive a digital boarding pass with essential travel information, including confirmed seat assignment, departure gate, and precise boarding time.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094" y="4993481"/>
            <a:ext cx="21431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0094" y="5327332"/>
            <a:ext cx="9034224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50094" y="549544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Check-In Verification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0094" y="6044565"/>
            <a:ext cx="903422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Before boarding, a comprehensive check-in verification process ensures passenger security and regulatory compliance through passport matching and advanced identity checks.</a:t>
            </a:r>
            <a:endParaRPr lang="en-US" sz="16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861" y="1852851"/>
            <a:ext cx="3572947" cy="14808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839" y="1215152"/>
            <a:ext cx="38854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&amp; Future Directions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5953839" y="1749385"/>
            <a:ext cx="820912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prototype successfully demonstrates the implementation of core airline reservation system architecture and development practices, laying a robust foundation for further academic and practical exploration.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53839" y="2327077"/>
            <a:ext cx="4037767" cy="2467332"/>
          </a:xfrm>
          <a:prstGeom prst="roundRect">
            <a:avLst>
              <a:gd name="adj" fmla="val 1299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094928" y="2468166"/>
            <a:ext cx="166961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94928" y="2756892"/>
            <a:ext cx="375558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Three-tier MVC architecture for separation of concerns.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094928" y="3017282"/>
            <a:ext cx="3755588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Well-defined data models for flights, passengers, and bookings.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094928" y="3491389"/>
            <a:ext cx="375558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RESTful API conventions for efficient communication.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094928" y="3751778"/>
            <a:ext cx="375558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Security considerations through validation patterns.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094928" y="4012168"/>
            <a:ext cx="375558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Responsive Single-Page Application (SPA) design.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10125075" y="2327077"/>
            <a:ext cx="4037886" cy="2467332"/>
          </a:xfrm>
          <a:prstGeom prst="roundRect">
            <a:avLst>
              <a:gd name="adj" fmla="val 1299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266164" y="2468166"/>
            <a:ext cx="166961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Outcomes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266164" y="2756892"/>
            <a:ext cx="3755708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Understanding of complex flight booking domain logic (seat allocation, booking).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0266164" y="3230999"/>
            <a:ext cx="37557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Expertise in robust API design principles.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10266164" y="3491389"/>
            <a:ext cx="375570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Development of effective state management strategies.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10266164" y="3751778"/>
            <a:ext cx="3755708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Practical experience in integrating various system components.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10266164" y="4225885"/>
            <a:ext cx="3755708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Implementation of comprehensive error handling mechanisms.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5953839" y="4927878"/>
            <a:ext cx="8209121" cy="2086570"/>
          </a:xfrm>
          <a:prstGeom prst="roundRect">
            <a:avLst>
              <a:gd name="adj" fmla="val 1536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6094928" y="5068967"/>
            <a:ext cx="1766768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Next Steps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094928" y="5357693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a persistent database layer for data integrity.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6094928" y="5618083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a secure authentication and authorization system.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6094928" y="5878473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a real-time payment gateway.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6094928" y="6138863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Conduct comprehensive automated testing.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6094928" y="6399252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Establish CI/CD pipelines.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6094928" y="6659642"/>
            <a:ext cx="792694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Strategize cloud deployment for reliability and availability.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387" y="540901"/>
            <a:ext cx="4827032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 &amp; Requirements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8387" y="1168241"/>
            <a:ext cx="13773626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prototype simulates a complete flight booking ecosystem implementing core airline operations including flight search, booking management, payment processing, check-in procedures, and customer support using a three-tier architecture.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8387" y="1547574"/>
            <a:ext cx="285202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Requirements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428387" y="2037159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66023" y="2174796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flight search and availability checking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7376398" y="2037159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14034" y="2174796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End-to-end booking workflow with PNR generation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428387" y="2630567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66023" y="2768203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Mock payment gateway integration with card validation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7376398" y="2630567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514034" y="2768203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Digital check-in with passport verification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28387" y="3223974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66023" y="3361611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Booking cancellation and refund processing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7376398" y="3223974"/>
            <a:ext cx="6825615" cy="471011"/>
          </a:xfrm>
          <a:prstGeom prst="roundRect">
            <a:avLst>
              <a:gd name="adj" fmla="val 23393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14034" y="3361611"/>
            <a:ext cx="655034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support ticket creation and tracking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428387" y="3878580"/>
            <a:ext cx="344043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Non-Functional Requirements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428387" y="4368165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413147" y="4368165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611743" y="4505801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11743" y="4770358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API response time &lt; 200ms for search operations</a:t>
            </a:r>
            <a:endParaRPr lang="en-US" sz="950" dirty="0"/>
          </a:p>
        </p:txBody>
      </p:sp>
      <p:sp>
        <p:nvSpPr>
          <p:cNvPr id="22" name="Shape 20"/>
          <p:cNvSpPr/>
          <p:nvPr/>
        </p:nvSpPr>
        <p:spPr>
          <a:xfrm>
            <a:off x="7376398" y="4368165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361158" y="4368165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559754" y="4505801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7559754" y="4770358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Stateless backend design for horizontal scaling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428387" y="5226129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413147" y="5226129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11743" y="5363766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611743" y="5628323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Intuitive SPA interface with responsive design</a:t>
            </a:r>
            <a:endParaRPr lang="en-US" sz="950" dirty="0"/>
          </a:p>
        </p:txBody>
      </p:sp>
      <p:sp>
        <p:nvSpPr>
          <p:cNvPr id="30" name="Shape 28"/>
          <p:cNvSpPr/>
          <p:nvPr/>
        </p:nvSpPr>
        <p:spPr>
          <a:xfrm>
            <a:off x="7376398" y="5226129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7361158" y="5226129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7559754" y="5363766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Reliability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7559754" y="5628323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Consistent data state across booking lifecycle</a:t>
            </a:r>
            <a:endParaRPr lang="en-US" sz="950" dirty="0"/>
          </a:p>
        </p:txBody>
      </p:sp>
      <p:sp>
        <p:nvSpPr>
          <p:cNvPr id="34" name="Shape 32"/>
          <p:cNvSpPr/>
          <p:nvPr/>
        </p:nvSpPr>
        <p:spPr>
          <a:xfrm>
            <a:off x="428387" y="6084094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413147" y="6084094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611743" y="6221730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611743" y="6486287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Input validation, identity verification, passport-based authentication</a:t>
            </a:r>
            <a:endParaRPr lang="en-US" sz="950" dirty="0"/>
          </a:p>
        </p:txBody>
      </p:sp>
      <p:sp>
        <p:nvSpPr>
          <p:cNvPr id="38" name="Shape 36"/>
          <p:cNvSpPr/>
          <p:nvPr/>
        </p:nvSpPr>
        <p:spPr>
          <a:xfrm>
            <a:off x="7376398" y="6084094"/>
            <a:ext cx="6825615" cy="735568"/>
          </a:xfrm>
          <a:prstGeom prst="roundRect">
            <a:avLst>
              <a:gd name="adj" fmla="val 9945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7361158" y="6084094"/>
            <a:ext cx="60960" cy="735568"/>
          </a:xfrm>
          <a:prstGeom prst="roundRect">
            <a:avLst>
              <a:gd name="adj" fmla="val 18074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7559754" y="6221730"/>
            <a:ext cx="153031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Maintainability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7559754" y="6486287"/>
            <a:ext cx="650462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code structure with separation of concerns</a:t>
            </a:r>
            <a:endParaRPr lang="en-US" sz="950" dirty="0"/>
          </a:p>
        </p:txBody>
      </p:sp>
      <p:sp>
        <p:nvSpPr>
          <p:cNvPr id="42" name="Text 40"/>
          <p:cNvSpPr/>
          <p:nvPr/>
        </p:nvSpPr>
        <p:spPr>
          <a:xfrm>
            <a:off x="428387" y="7003256"/>
            <a:ext cx="244840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Stack</a:t>
            </a:r>
            <a:endParaRPr lang="en-US" sz="1900" dirty="0"/>
          </a:p>
        </p:txBody>
      </p:sp>
      <p:sp>
        <p:nvSpPr>
          <p:cNvPr id="43" name="Text 41"/>
          <p:cNvSpPr/>
          <p:nvPr/>
        </p:nvSpPr>
        <p:spPr>
          <a:xfrm>
            <a:off x="428387" y="7492841"/>
            <a:ext cx="13773626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Node.js, Express.js, JavaScript, HTML5, CSS3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713"/>
            <a:ext cx="84816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Architecture: Three-Tier Design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473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employs a Three-Tier Architecture for clear separation of concerns and scalability, structured as follows: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50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44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HTML/CSS/JavaScript SPA, client-side state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7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Layer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1424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Express.js, Controllers, Business Logic.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45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5399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In-Memory Arrays for mock database storage.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55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Implementation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423969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Architecture: Three-Tier Design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396835" y="1165027"/>
            <a:ext cx="4536638" cy="1245037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412075" y="1180267"/>
            <a:ext cx="4506158" cy="340162"/>
          </a:xfrm>
          <a:prstGeom prst="roundRect">
            <a:avLst>
              <a:gd name="adj" fmla="val 246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580084" y="124015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25423" y="16337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Layer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25423" y="1878925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HTML/CSS/JavaScript SPA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525423" y="210002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Vanilla JavaScript (ES6+), async/await, Fetch API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5046821" y="1165027"/>
            <a:ext cx="4536638" cy="1245037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062061" y="1180267"/>
            <a:ext cx="4506158" cy="340162"/>
          </a:xfrm>
          <a:prstGeom prst="roundRect">
            <a:avLst>
              <a:gd name="adj" fmla="val 246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230070" y="124015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175409" y="16337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Layer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75409" y="1878925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Express.js server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5175409" y="210002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Controllers, business logic, service simulation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9696807" y="1165027"/>
            <a:ext cx="4536638" cy="1245037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9712047" y="1180267"/>
            <a:ext cx="4506158" cy="340162"/>
          </a:xfrm>
          <a:prstGeom prst="roundRect">
            <a:avLst>
              <a:gd name="adj" fmla="val 246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880056" y="124015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9825395" y="16337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Layer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9825395" y="1878925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In-memory arrays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9825395" y="210002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flights[]</a:t>
            </a: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bookings[]</a:t>
            </a: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supportTickets[]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25800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Data Models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396835" y="3033593"/>
            <a:ext cx="4536638" cy="2231469"/>
          </a:xfrm>
          <a:prstGeom prst="roundRect">
            <a:avLst>
              <a:gd name="adj" fmla="val 4574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525423" y="3162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Flight Model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525423" y="3407331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flightId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525423" y="362843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525423" y="384952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destination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525423" y="4070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525423" y="4291727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525423" y="4512826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525423" y="4733925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seats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5046821" y="3033593"/>
            <a:ext cx="4536638" cy="2231469"/>
          </a:xfrm>
          <a:prstGeom prst="roundRect">
            <a:avLst>
              <a:gd name="adj" fmla="val 4574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5175409" y="3162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Model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175409" y="3407331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bookingId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5175409" y="362843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pnr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5175409" y="384952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flightId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5175409" y="4070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passenger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5175409" y="4291727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5175409" y="4512826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totalPrice</a:t>
            </a:r>
            <a:endParaRPr lang="en-US" sz="850" dirty="0"/>
          </a:p>
        </p:txBody>
      </p:sp>
      <p:sp>
        <p:nvSpPr>
          <p:cNvPr id="40" name="Text 38"/>
          <p:cNvSpPr/>
          <p:nvPr/>
        </p:nvSpPr>
        <p:spPr>
          <a:xfrm>
            <a:off x="5175409" y="4733925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ticketIssued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5175409" y="4955024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checkedIn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9696807" y="3033593"/>
            <a:ext cx="4536638" cy="2231469"/>
          </a:xfrm>
          <a:prstGeom prst="roundRect">
            <a:avLst>
              <a:gd name="adj" fmla="val 4574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9825395" y="3162181"/>
            <a:ext cx="14417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Ticket Model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9825395" y="3407331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ticketId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9825395" y="362843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pnr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9825395" y="384952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issueType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9825395" y="4070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details</a:t>
            </a:r>
            <a:endParaRPr lang="en-US" sz="850" dirty="0"/>
          </a:p>
        </p:txBody>
      </p:sp>
      <p:sp>
        <p:nvSpPr>
          <p:cNvPr id="48" name="Text 46"/>
          <p:cNvSpPr/>
          <p:nvPr/>
        </p:nvSpPr>
        <p:spPr>
          <a:xfrm>
            <a:off x="9825395" y="4291727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endParaRPr lang="en-US" sz="850" dirty="0"/>
          </a:p>
        </p:txBody>
      </p:sp>
      <p:sp>
        <p:nvSpPr>
          <p:cNvPr id="49" name="Text 47"/>
          <p:cNvSpPr/>
          <p:nvPr/>
        </p:nvSpPr>
        <p:spPr>
          <a:xfrm>
            <a:off x="396835" y="5435084"/>
            <a:ext cx="29377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Choices &amp; Rationale</a:t>
            </a:r>
            <a:endParaRPr lang="en-US" sz="1750" dirty="0"/>
          </a:p>
        </p:txBody>
      </p:sp>
      <p:sp>
        <p:nvSpPr>
          <p:cNvPr id="50" name="Shape 48"/>
          <p:cNvSpPr/>
          <p:nvPr/>
        </p:nvSpPr>
        <p:spPr>
          <a:xfrm>
            <a:off x="396835" y="5888593"/>
            <a:ext cx="4536638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381595" y="5888593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571143" y="6017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Three-Tier MVC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571143" y="6262330"/>
            <a:ext cx="42337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Separation of concerns, independent scaling, testability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5046821" y="5888593"/>
            <a:ext cx="4536638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Shape 53"/>
          <p:cNvSpPr/>
          <p:nvPr/>
        </p:nvSpPr>
        <p:spPr>
          <a:xfrm>
            <a:off x="5031581" y="5888593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5221129" y="6017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</a:t>
            </a:r>
            <a:endParaRPr lang="en-US" sz="1100" dirty="0"/>
          </a:p>
        </p:txBody>
      </p:sp>
      <p:sp>
        <p:nvSpPr>
          <p:cNvPr id="57" name="Text 55"/>
          <p:cNvSpPr/>
          <p:nvPr/>
        </p:nvSpPr>
        <p:spPr>
          <a:xfrm>
            <a:off x="5221129" y="6262330"/>
            <a:ext cx="42337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HTTP methods, resource-oriented URLs, stateless design</a:t>
            </a:r>
            <a:endParaRPr lang="en-US" sz="850" dirty="0"/>
          </a:p>
        </p:txBody>
      </p:sp>
      <p:sp>
        <p:nvSpPr>
          <p:cNvPr id="58" name="Shape 56"/>
          <p:cNvSpPr/>
          <p:nvPr/>
        </p:nvSpPr>
        <p:spPr>
          <a:xfrm>
            <a:off x="9696807" y="5888593"/>
            <a:ext cx="4536638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Shape 57"/>
          <p:cNvSpPr/>
          <p:nvPr/>
        </p:nvSpPr>
        <p:spPr>
          <a:xfrm>
            <a:off x="9681567" y="5888593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0" name="Text 58"/>
          <p:cNvSpPr/>
          <p:nvPr/>
        </p:nvSpPr>
        <p:spPr>
          <a:xfrm>
            <a:off x="9871115" y="60171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Vanilla JavaScript</a:t>
            </a:r>
            <a:endParaRPr lang="en-US" sz="1100" dirty="0"/>
          </a:p>
        </p:txBody>
      </p:sp>
      <p:sp>
        <p:nvSpPr>
          <p:cNvPr id="61" name="Text 59"/>
          <p:cNvSpPr/>
          <p:nvPr/>
        </p:nvSpPr>
        <p:spPr>
          <a:xfrm>
            <a:off x="9871115" y="6262330"/>
            <a:ext cx="42337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framework overhead, educational value, direct DOM manipulation</a:t>
            </a:r>
            <a:endParaRPr lang="en-US" sz="850" dirty="0"/>
          </a:p>
        </p:txBody>
      </p:sp>
      <p:sp>
        <p:nvSpPr>
          <p:cNvPr id="62" name="Shape 60"/>
          <p:cNvSpPr/>
          <p:nvPr/>
        </p:nvSpPr>
        <p:spPr>
          <a:xfrm>
            <a:off x="396835" y="6685717"/>
            <a:ext cx="4536638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Shape 61"/>
          <p:cNvSpPr/>
          <p:nvPr/>
        </p:nvSpPr>
        <p:spPr>
          <a:xfrm>
            <a:off x="381595" y="6685717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Text 62"/>
          <p:cNvSpPr/>
          <p:nvPr/>
        </p:nvSpPr>
        <p:spPr>
          <a:xfrm>
            <a:off x="571143" y="68143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 Storage</a:t>
            </a:r>
            <a:endParaRPr lang="en-US" sz="1100" dirty="0"/>
          </a:p>
        </p:txBody>
      </p:sp>
      <p:sp>
        <p:nvSpPr>
          <p:cNvPr id="65" name="Text 63"/>
          <p:cNvSpPr/>
          <p:nvPr/>
        </p:nvSpPr>
        <p:spPr>
          <a:xfrm>
            <a:off x="571143" y="7059454"/>
            <a:ext cx="42337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Simplifies prototype, demonstrates core logic</a:t>
            </a:r>
            <a:endParaRPr lang="en-US" sz="850" dirty="0"/>
          </a:p>
        </p:txBody>
      </p:sp>
      <p:sp>
        <p:nvSpPr>
          <p:cNvPr id="66" name="Shape 64"/>
          <p:cNvSpPr/>
          <p:nvPr/>
        </p:nvSpPr>
        <p:spPr>
          <a:xfrm>
            <a:off x="5046821" y="6685717"/>
            <a:ext cx="4536638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Shape 65"/>
          <p:cNvSpPr/>
          <p:nvPr/>
        </p:nvSpPr>
        <p:spPr>
          <a:xfrm>
            <a:off x="5031581" y="6685717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8" name="Text 66"/>
          <p:cNvSpPr/>
          <p:nvPr/>
        </p:nvSpPr>
        <p:spPr>
          <a:xfrm>
            <a:off x="5221129" y="6814304"/>
            <a:ext cx="14368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Denormalization</a:t>
            </a:r>
            <a:endParaRPr lang="en-US" sz="1100" dirty="0"/>
          </a:p>
        </p:txBody>
      </p:sp>
      <p:sp>
        <p:nvSpPr>
          <p:cNvPr id="69" name="Text 67"/>
          <p:cNvSpPr/>
          <p:nvPr/>
        </p:nvSpPr>
        <p:spPr>
          <a:xfrm>
            <a:off x="5221129" y="7059454"/>
            <a:ext cx="42337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Flight details stored in booking for historical reference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563" y="522565"/>
            <a:ext cx="4728448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Architecture: SPA Design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7563" y="1175147"/>
            <a:ext cx="1361527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vanilla JavaScript Single-Page Application (SPA) provides the user interface, emphasizing a performant and lightweight experience without heavy frameworks.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07563" y="1950839"/>
            <a:ext cx="6630710" cy="1126331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07563" y="1935599"/>
            <a:ext cx="6630710" cy="60960"/>
          </a:xfrm>
          <a:prstGeom prst="roundRect">
            <a:avLst>
              <a:gd name="adj" fmla="val 2141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605332" y="1733312"/>
            <a:ext cx="435054" cy="435054"/>
          </a:xfrm>
          <a:prstGeom prst="roundRect">
            <a:avLst>
              <a:gd name="adj" fmla="val 210181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5824" y="1863804"/>
            <a:ext cx="173950" cy="17395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67822" y="2313384"/>
            <a:ext cx="1812965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Flight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67822" y="2684978"/>
            <a:ext cx="631019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Intuitive search and booking form.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7563" y="3439716"/>
            <a:ext cx="6630710" cy="1126331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07563" y="3424476"/>
            <a:ext cx="6630710" cy="60960"/>
          </a:xfrm>
          <a:prstGeom prst="roundRect">
            <a:avLst>
              <a:gd name="adj" fmla="val 2141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3605332" y="3222188"/>
            <a:ext cx="435054" cy="435054"/>
          </a:xfrm>
          <a:prstGeom prst="roundRect">
            <a:avLst>
              <a:gd name="adj" fmla="val 210181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5824" y="3352681"/>
            <a:ext cx="173950" cy="17395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7822" y="3802261"/>
            <a:ext cx="1812965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Booking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67822" y="4173855"/>
            <a:ext cx="631019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Retrieve and cancel existing bookings.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507563" y="4928592"/>
            <a:ext cx="6630710" cy="1126331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507563" y="4913352"/>
            <a:ext cx="6630710" cy="60960"/>
          </a:xfrm>
          <a:prstGeom prst="roundRect">
            <a:avLst>
              <a:gd name="adj" fmla="val 2141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3605332" y="4711065"/>
            <a:ext cx="435054" cy="435054"/>
          </a:xfrm>
          <a:prstGeom prst="roundRect">
            <a:avLst>
              <a:gd name="adj" fmla="val 210181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5824" y="4841558"/>
            <a:ext cx="173950" cy="1739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67822" y="5291138"/>
            <a:ext cx="1812965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Check-In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667822" y="5662732"/>
            <a:ext cx="631019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Streamlined digital check-in process.</a:t>
            </a:r>
            <a:endParaRPr lang="en-US" sz="1100" dirty="0"/>
          </a:p>
        </p:txBody>
      </p:sp>
      <p:sp>
        <p:nvSpPr>
          <p:cNvPr id="22" name="Shape 17"/>
          <p:cNvSpPr/>
          <p:nvPr/>
        </p:nvSpPr>
        <p:spPr>
          <a:xfrm>
            <a:off x="507563" y="6417469"/>
            <a:ext cx="6630710" cy="1126331"/>
          </a:xfrm>
          <a:prstGeom prst="roundRect">
            <a:avLst>
              <a:gd name="adj" fmla="val 6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507563" y="6402229"/>
            <a:ext cx="6630710" cy="60960"/>
          </a:xfrm>
          <a:prstGeom prst="roundRect">
            <a:avLst>
              <a:gd name="adj" fmla="val 2141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3605332" y="6199942"/>
            <a:ext cx="435054" cy="435054"/>
          </a:xfrm>
          <a:prstGeom prst="roundRect">
            <a:avLst>
              <a:gd name="adj" fmla="val 210181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5824" y="6330434"/>
            <a:ext cx="173950" cy="1739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67822" y="6780014"/>
            <a:ext cx="1812965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</a:t>
            </a:r>
            <a:endParaRPr lang="en-US" sz="1400" dirty="0"/>
          </a:p>
        </p:txBody>
      </p:sp>
      <p:sp>
        <p:nvSpPr>
          <p:cNvPr id="27" name="Text 21"/>
          <p:cNvSpPr/>
          <p:nvPr/>
        </p:nvSpPr>
        <p:spPr>
          <a:xfrm>
            <a:off x="667822" y="7151608"/>
            <a:ext cx="631019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Portal for tickets and inquiries.</a:t>
            </a:r>
            <a:endParaRPr lang="en-US" sz="110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747" y="1733312"/>
            <a:ext cx="6630710" cy="3178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578406"/>
            <a:ext cx="5637014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Booking Workflow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4020" y="1417201"/>
            <a:ext cx="76759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step-by-step process from flight search to boarding.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4020" y="1988701"/>
            <a:ext cx="838914" cy="1258372"/>
          </a:xfrm>
          <a:prstGeom prst="roundRect">
            <a:avLst>
              <a:gd name="adj" fmla="val 3600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196" y="2460546"/>
            <a:ext cx="314563" cy="3145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2604" y="219837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Flights</a:t>
            </a:r>
            <a:endParaRPr lang="en-US" sz="2050" dirty="0"/>
          </a:p>
        </p:txBody>
      </p:sp>
      <p:sp>
        <p:nvSpPr>
          <p:cNvPr id="8" name="Shape 4"/>
          <p:cNvSpPr/>
          <p:nvPr/>
        </p:nvSpPr>
        <p:spPr>
          <a:xfrm>
            <a:off x="734020" y="3456742"/>
            <a:ext cx="838914" cy="1258372"/>
          </a:xfrm>
          <a:prstGeom prst="roundRect">
            <a:avLst>
              <a:gd name="adj" fmla="val 3600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196" y="3928586"/>
            <a:ext cx="314563" cy="3145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2604" y="3666411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Booking</a:t>
            </a:r>
            <a:endParaRPr lang="en-US" sz="2050" dirty="0"/>
          </a:p>
        </p:txBody>
      </p:sp>
      <p:sp>
        <p:nvSpPr>
          <p:cNvPr id="11" name="Shape 6"/>
          <p:cNvSpPr/>
          <p:nvPr/>
        </p:nvSpPr>
        <p:spPr>
          <a:xfrm>
            <a:off x="734020" y="4924782"/>
            <a:ext cx="838914" cy="1258372"/>
          </a:xfrm>
          <a:prstGeom prst="roundRect">
            <a:avLst>
              <a:gd name="adj" fmla="val 3600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196" y="5396627"/>
            <a:ext cx="314563" cy="3145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2604" y="5134451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Payment</a:t>
            </a:r>
            <a:endParaRPr lang="en-US" sz="2050" dirty="0"/>
          </a:p>
        </p:txBody>
      </p:sp>
      <p:sp>
        <p:nvSpPr>
          <p:cNvPr id="14" name="Shape 8"/>
          <p:cNvSpPr/>
          <p:nvPr/>
        </p:nvSpPr>
        <p:spPr>
          <a:xfrm>
            <a:off x="734020" y="6392823"/>
            <a:ext cx="838914" cy="1258372"/>
          </a:xfrm>
          <a:prstGeom prst="roundRect">
            <a:avLst>
              <a:gd name="adj" fmla="val 36001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196" y="6864667"/>
            <a:ext cx="314563" cy="3145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2604" y="6602492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Check-In</a:t>
            </a:r>
            <a:endParaRPr lang="en-US" sz="2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451" y="940237"/>
            <a:ext cx="7286030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Processing &amp; Transaction Management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57451" y="1656993"/>
            <a:ext cx="1351549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 payment processing with card details validation and transaction confirmation.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57451" y="2270165"/>
            <a:ext cx="6563439" cy="1281708"/>
          </a:xfrm>
          <a:prstGeom prst="roundRect">
            <a:avLst>
              <a:gd name="adj" fmla="val 11185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39497" y="2452211"/>
            <a:ext cx="333839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Mock Payment Gateway Integration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39497" y="2860238"/>
            <a:ext cx="6199346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Simulates payment gateway for development and testing, ensuring robust system behavior.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57451" y="3711059"/>
            <a:ext cx="6563439" cy="1026914"/>
          </a:xfrm>
          <a:prstGeom prst="roundRect">
            <a:avLst>
              <a:gd name="adj" fmla="val 1396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39497" y="3893106"/>
            <a:ext cx="339732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 Validation (basic length check)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39497" y="4301133"/>
            <a:ext cx="61993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Client-side validation of card number format and length for data integrity.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57451" y="4897160"/>
            <a:ext cx="6563439" cy="1026914"/>
          </a:xfrm>
          <a:prstGeom prst="roundRect">
            <a:avLst>
              <a:gd name="adj" fmla="val 1396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39497" y="5079206"/>
            <a:ext cx="496062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Update (PENDING_PAYMENT → CONFIRMED)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39497" y="5487233"/>
            <a:ext cx="61993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Transitions status from </a:t>
            </a: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PENDING_PAYMENT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</a:t>
            </a:r>
            <a:r>
              <a:rPr lang="en-US" sz="125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CONFIRMED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post-authorization.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7451" y="6083260"/>
            <a:ext cx="6563439" cy="1026914"/>
          </a:xfrm>
          <a:prstGeom prst="roundRect">
            <a:avLst>
              <a:gd name="adj" fmla="val 1396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39497" y="6265307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Issuance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39497" y="6673334"/>
            <a:ext cx="61993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Automates e-ticket generation and distribution after payment confirmation.</a:t>
            </a:r>
            <a:endParaRPr lang="en-US" sz="12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130" y="2270165"/>
            <a:ext cx="6563439" cy="2954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0223"/>
            <a:ext cx="99292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Considerations: Prototype Limitations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08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prototype, designed for functional validation, possesses known vulnerabilities due to its simplified implementation approach.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31783"/>
            <a:ext cx="13042821" cy="4567476"/>
          </a:xfrm>
          <a:prstGeom prst="roundRect">
            <a:avLst>
              <a:gd name="adj" fmla="val 44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28394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8343" y="298311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Vulnerability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9831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Risk Level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298311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Production Fix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48972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8343" y="363343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Authentication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36334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63343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JWT/OAuth 2.0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1400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343" y="428375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Plain Card Numbers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2837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428375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Payment tokenization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79036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28343" y="493406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PNR Enumeration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493406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CCC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5824" y="493406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Rate limiting + CAPTCHA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44068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028343" y="558438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Input Validation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940379" y="558438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CCC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5824" y="558438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Server-side validation library (e.g., Joi)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09099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028343" y="623470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CORS Wide Open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940379" y="623470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CCC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824" y="62347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Restrict CORS to authorized origins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7413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1028343" y="688502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Rate Limiting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940379" y="688502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CCC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Medium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824" y="688502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robust API rate limiting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90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Endpoints &amp; Testing Strategy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26473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Endpoints Reference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396835" y="1165027"/>
            <a:ext cx="13836729" cy="2676525"/>
          </a:xfrm>
          <a:prstGeom prst="roundRect">
            <a:avLst>
              <a:gd name="adj" fmla="val 38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404455" y="1172647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17922" y="1248251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Method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2594848" y="1248251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Endpoint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32358" y="124825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404455" y="150530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17922" y="1580912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GET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2594848" y="1580912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/api/flights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32358" y="158091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Search flights (Query: origin, destination, date)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404455" y="1837968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17922" y="1913572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2594848" y="1913572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/api/booking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32358" y="191357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booking (Request: flightId, passengerName, email, passport)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404455" y="2170628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517922" y="2246233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2594848" y="2246233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/api/payment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32358" y="224623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 payment (Request: pnr, cardNumber)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404455" y="2503289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17922" y="2578894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2594848" y="2578894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/api/checkin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7432358" y="257889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 in passenger (Request: pnr, passport)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404455" y="2835950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517922" y="2911554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2594848" y="2911554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/api/support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7432358" y="291155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support ticket (Request: pnr, issueType, details)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404455" y="3168610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517922" y="3244215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GET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2594848" y="3244215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/api/booking/:pnr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7432358" y="3244215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Get booking details (Path param: pnr)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404455" y="3501271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517922" y="3576876"/>
            <a:ext cx="18426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2594848" y="3576876"/>
            <a:ext cx="46031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/api/cancel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7432358" y="357687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Cancel booking (Request: pnr)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396835" y="4011573"/>
            <a:ext cx="22840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Design Principles</a:t>
            </a:r>
            <a:endParaRPr lang="en-US" sz="1750" dirty="0"/>
          </a:p>
        </p:txBody>
      </p:sp>
      <p:sp>
        <p:nvSpPr>
          <p:cNvPr id="38" name="Shape 36"/>
          <p:cNvSpPr/>
          <p:nvPr/>
        </p:nvSpPr>
        <p:spPr>
          <a:xfrm>
            <a:off x="396835" y="4465082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381595" y="4465082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571143" y="45936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Conventions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571143" y="4838819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HTTP methods for CRUD operations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7371874" y="4465082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7356634" y="4465082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7546181" y="4593669"/>
            <a:ext cx="166437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Resource-Oriented URLs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7546181" y="4838819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endpoint represents a resource</a:t>
            </a:r>
            <a:endParaRPr lang="en-US" sz="850" dirty="0"/>
          </a:p>
        </p:txBody>
      </p:sp>
      <p:sp>
        <p:nvSpPr>
          <p:cNvPr id="46" name="Shape 44"/>
          <p:cNvSpPr/>
          <p:nvPr/>
        </p:nvSpPr>
        <p:spPr>
          <a:xfrm>
            <a:off x="396835" y="5262205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Shape 45"/>
          <p:cNvSpPr/>
          <p:nvPr/>
        </p:nvSpPr>
        <p:spPr>
          <a:xfrm>
            <a:off x="381595" y="5262205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Text 46"/>
          <p:cNvSpPr/>
          <p:nvPr/>
        </p:nvSpPr>
        <p:spPr>
          <a:xfrm>
            <a:off x="571143" y="53907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 Status Codes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571143" y="563594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200 (OK), 400 (Bad Request), 404 (Not Found), 403 (Forbidden)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7371874" y="5262205"/>
            <a:ext cx="6861691" cy="683776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7356634" y="5262205"/>
            <a:ext cx="60960" cy="68377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7546181" y="5390793"/>
            <a:ext cx="16830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Request/Response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7546181" y="563594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Consistent data format across all endpoints</a:t>
            </a:r>
            <a:endParaRPr lang="en-US" sz="850" dirty="0"/>
          </a:p>
        </p:txBody>
      </p:sp>
      <p:sp>
        <p:nvSpPr>
          <p:cNvPr id="54" name="Text 52"/>
          <p:cNvSpPr/>
          <p:nvPr/>
        </p:nvSpPr>
        <p:spPr>
          <a:xfrm>
            <a:off x="396835" y="6116003"/>
            <a:ext cx="30696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&amp; Validation Strategy</a:t>
            </a:r>
            <a:endParaRPr lang="en-US" sz="1750" dirty="0"/>
          </a:p>
        </p:txBody>
      </p:sp>
      <p:sp>
        <p:nvSpPr>
          <p:cNvPr id="55" name="Shape 53"/>
          <p:cNvSpPr/>
          <p:nvPr/>
        </p:nvSpPr>
        <p:spPr>
          <a:xfrm>
            <a:off x="396835" y="6569512"/>
            <a:ext cx="4536638" cy="865227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525423" y="66980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1100" dirty="0"/>
          </a:p>
        </p:txBody>
      </p:sp>
      <p:sp>
        <p:nvSpPr>
          <p:cNvPr id="57" name="Text 55"/>
          <p:cNvSpPr/>
          <p:nvPr/>
        </p:nvSpPr>
        <p:spPr>
          <a:xfrm>
            <a:off x="525423" y="694324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Controller endpoints, data models, algorithms</a:t>
            </a:r>
            <a:endParaRPr lang="en-US" sz="850" dirty="0"/>
          </a:p>
        </p:txBody>
      </p:sp>
      <p:sp>
        <p:nvSpPr>
          <p:cNvPr id="58" name="Shape 56"/>
          <p:cNvSpPr/>
          <p:nvPr/>
        </p:nvSpPr>
        <p:spPr>
          <a:xfrm>
            <a:off x="5046821" y="6569512"/>
            <a:ext cx="4536638" cy="865227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5175409" y="66980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Testing</a:t>
            </a:r>
            <a:endParaRPr lang="en-US" sz="1100" dirty="0"/>
          </a:p>
        </p:txBody>
      </p:sp>
      <p:sp>
        <p:nvSpPr>
          <p:cNvPr id="60" name="Text 58"/>
          <p:cNvSpPr/>
          <p:nvPr/>
        </p:nvSpPr>
        <p:spPr>
          <a:xfrm>
            <a:off x="5175409" y="694324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End-to-end workflow (search → booking → payment → check-in)</a:t>
            </a:r>
            <a:endParaRPr lang="en-US" sz="850" dirty="0"/>
          </a:p>
        </p:txBody>
      </p:sp>
      <p:sp>
        <p:nvSpPr>
          <p:cNvPr id="61" name="Shape 59"/>
          <p:cNvSpPr/>
          <p:nvPr/>
        </p:nvSpPr>
        <p:spPr>
          <a:xfrm>
            <a:off x="9696807" y="6569512"/>
            <a:ext cx="4536638" cy="865227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Text 60"/>
          <p:cNvSpPr/>
          <p:nvPr/>
        </p:nvSpPr>
        <p:spPr>
          <a:xfrm>
            <a:off x="9825395" y="66980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Cases</a:t>
            </a:r>
            <a:endParaRPr lang="en-US" sz="1100" dirty="0"/>
          </a:p>
        </p:txBody>
      </p:sp>
      <p:sp>
        <p:nvSpPr>
          <p:cNvPr id="63" name="Text 61"/>
          <p:cNvSpPr/>
          <p:nvPr/>
        </p:nvSpPr>
        <p:spPr>
          <a:xfrm>
            <a:off x="9825395" y="6943249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Search flights, create booking, process payment, check-in, cancel booking, support tickets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396835" y="7548086"/>
            <a:ext cx="6861572" cy="683776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525423" y="76766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Criteria</a:t>
            </a:r>
            <a:endParaRPr lang="en-US" sz="1100" dirty="0"/>
          </a:p>
        </p:txBody>
      </p:sp>
      <p:sp>
        <p:nvSpPr>
          <p:cNvPr id="66" name="Text 64"/>
          <p:cNvSpPr/>
          <p:nvPr/>
        </p:nvSpPr>
        <p:spPr>
          <a:xfrm>
            <a:off x="525423" y="7921823"/>
            <a:ext cx="66043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Correct HTTP status codes, proper error messages, data consistency, booking state transitions</a:t>
            </a:r>
            <a:endParaRPr lang="en-US" sz="850" dirty="0"/>
          </a:p>
        </p:txBody>
      </p:sp>
      <p:sp>
        <p:nvSpPr>
          <p:cNvPr id="67" name="Shape 65"/>
          <p:cNvSpPr/>
          <p:nvPr/>
        </p:nvSpPr>
        <p:spPr>
          <a:xfrm>
            <a:off x="7371755" y="7548086"/>
            <a:ext cx="6861691" cy="683776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8" name="Text 66"/>
          <p:cNvSpPr/>
          <p:nvPr/>
        </p:nvSpPr>
        <p:spPr>
          <a:xfrm>
            <a:off x="7500342" y="76766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Testing</a:t>
            </a:r>
            <a:endParaRPr lang="en-US" sz="1100" dirty="0"/>
          </a:p>
        </p:txBody>
      </p:sp>
      <p:sp>
        <p:nvSpPr>
          <p:cNvPr id="69" name="Text 67"/>
          <p:cNvSpPr/>
          <p:nvPr/>
        </p:nvSpPr>
        <p:spPr>
          <a:xfrm>
            <a:off x="7500342" y="792182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testing (Jest + Supertest), load testing, security testing (OWASP Top 10)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1110</Words>
  <Application>Microsoft Office PowerPoint</Application>
  <PresentationFormat>Custom</PresentationFormat>
  <Paragraphs>221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Manrope</vt:lpstr>
      <vt:lpstr>Inter Light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Abhinand Rajesh</cp:lastModifiedBy>
  <cp:revision>2</cp:revision>
  <dcterms:created xsi:type="dcterms:W3CDTF">2026-01-10T21:45:59Z</dcterms:created>
  <dcterms:modified xsi:type="dcterms:W3CDTF">2026-01-10T21:48:27Z</dcterms:modified>
</cp:coreProperties>
</file>